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52" r:id="rId2"/>
    <p:sldId id="313" r:id="rId3"/>
    <p:sldId id="340" r:id="rId4"/>
    <p:sldId id="341" r:id="rId5"/>
    <p:sldId id="342" r:id="rId6"/>
    <p:sldId id="343" r:id="rId7"/>
    <p:sldId id="344" r:id="rId8"/>
    <p:sldId id="330" r:id="rId9"/>
    <p:sldId id="357" r:id="rId10"/>
    <p:sldId id="358" r:id="rId11"/>
    <p:sldId id="359" r:id="rId12"/>
    <p:sldId id="360" r:id="rId13"/>
  </p:sldIdLst>
  <p:sldSz cx="9144000" cy="5143500" type="screen16x9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576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6" y="9431258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12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094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12" y="9430094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346452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ГИА-9 </a:t>
            </a:r>
            <a:r>
              <a:rPr lang="ru-RU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2020 году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2950" t="27227" r="51691" b="12784"/>
          <a:stretch/>
        </p:blipFill>
        <p:spPr bwMode="auto">
          <a:xfrm>
            <a:off x="2267744" y="843558"/>
            <a:ext cx="4536504" cy="3888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6119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555526"/>
            <a:ext cx="763284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итоговом собеседовании обучающихся и экстернов с ОВЗ</a:t>
            </a:r>
          </a:p>
          <a:p>
            <a:pPr algn="just"/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b="1" dirty="0" smtClean="0"/>
              <a:t>Обучающиеся</a:t>
            </a:r>
            <a:r>
              <a:rPr lang="ru-RU" b="1" dirty="0"/>
              <a:t>, экстерны с ОВЗ </a:t>
            </a:r>
            <a:r>
              <a:rPr lang="ru-RU" dirty="0"/>
              <a:t>при подаче заявления на прохождение итогового собеседования предъявляют </a:t>
            </a:r>
            <a:r>
              <a:rPr lang="ru-RU" dirty="0">
                <a:solidFill>
                  <a:srgbClr val="FF0000"/>
                </a:solidFill>
              </a:rPr>
              <a:t>копию рекомендаций </a:t>
            </a:r>
            <a:r>
              <a:rPr lang="ru-RU" dirty="0" smtClean="0">
                <a:solidFill>
                  <a:srgbClr val="FF0000"/>
                </a:solidFill>
              </a:rPr>
              <a:t>ПМПК</a:t>
            </a:r>
            <a:r>
              <a:rPr lang="ru-RU" dirty="0" smtClean="0"/>
              <a:t>,                                                                                  а </a:t>
            </a:r>
            <a:r>
              <a:rPr lang="ru-RU" b="1" dirty="0"/>
              <a:t>обучающиеся, экстерны – дети-инвалиды и инвалиды</a:t>
            </a:r>
            <a:r>
              <a:rPr lang="ru-RU" dirty="0"/>
              <a:t> – оригинал или заверенную в установленном порядке </a:t>
            </a:r>
            <a:r>
              <a:rPr lang="ru-RU" dirty="0">
                <a:solidFill>
                  <a:srgbClr val="FF0000"/>
                </a:solidFill>
              </a:rPr>
              <a:t>копию справки, подтверждающей факт установления инвалидности, </a:t>
            </a:r>
            <a:r>
              <a:rPr lang="ru-RU" dirty="0"/>
              <a:t>выданной федеральным государственным учреждением медико-социальной </a:t>
            </a:r>
            <a:r>
              <a:rPr lang="ru-RU" dirty="0" smtClean="0"/>
              <a:t>экспертизы, </a:t>
            </a:r>
            <a:r>
              <a:rPr lang="ru-RU" dirty="0">
                <a:solidFill>
                  <a:srgbClr val="FF0000"/>
                </a:solidFill>
              </a:rPr>
              <a:t>а также копию рекомендаций ПМПК </a:t>
            </a:r>
            <a:r>
              <a:rPr lang="ru-RU" dirty="0" smtClean="0"/>
              <a:t>при </a:t>
            </a:r>
            <a:r>
              <a:rPr lang="ru-RU" dirty="0"/>
              <a:t>создании специальных условий, учитывающих состояние здоровья, особенности психофизического </a:t>
            </a:r>
            <a:r>
              <a:rPr lang="ru-RU" dirty="0" smtClean="0"/>
              <a:t>развития.</a:t>
            </a:r>
            <a:endParaRPr lang="ru-RU" sz="1600" dirty="0">
              <a:solidFill>
                <a:srgbClr val="002060"/>
              </a:solidFill>
            </a:endParaRPr>
          </a:p>
          <a:p>
            <a:pPr indent="-5715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22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2347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итоговом собеседовании обучающихся и экстернов с ОВЗ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987574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При предъявлении справки, подтверждающей инвалидность, и копии рекомендаций ПМПК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для обучающихся и экстернов с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ОВЗ, детей-инвалидов создаются следующие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специальные условия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:</a:t>
            </a:r>
            <a:endParaRPr lang="ru-RU" sz="16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icrosoft Himalaya" panose="01010100010101010101" pitchFamily="2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увеличение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времени итогового собеседования на 30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минут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;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Microsoft Himalaya" panose="01010100010101010101" pitchFamily="2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прохождение итогового собеседования на дому/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мед.учреждении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Microsoft Himalaya" panose="01010100010101010101" pitchFamily="2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присутствие ассистента,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сурдопереводчика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тифлопереводчика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тьютора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, логопеда в итоговом собеседовании;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Microsoft Himalaya" panose="01010100010101010101" pitchFamily="2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использование на итоговом собеседовании необходимых для выполнения заданий технических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средств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(увеличительных,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звукоусиливающих; компьютера);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увеличение формата заданий, обеспечение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аудитории проведения итогового собеседования увеличительными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устройствами, индивидуальное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равномерное освещение не менее 300 люкс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(для слабовидящих);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использование КИМ со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Брайля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слепых участников);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Microsoft Himalaya" panose="01010100010101010101" pitchFamily="2" charset="0"/>
              </a:rPr>
              <a:t>уменьшение количества баллов, на основании которых выставляется «зачет».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7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526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итоговом собеседовании обучающихся и экстернов с ОВЗ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9122" y="843558"/>
            <a:ext cx="80578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случае если особенности психофизического развития (например, участники с тяжелыми нарушениями речи, задержка психического развития и иные (сахарный диабет и т.д.) и др.) не позволяют участникам итогового собеседования с ОВЗ, участникам итогового собеседования - детям-инвалидам и инвалидам выполнить все задания итогового собеседования, а экспертам по проверке итогового собеседования провести оценивание итогового собеседования в соответствии с критериями оценивания итогового собеседования, </a:t>
            </a:r>
            <a:r>
              <a:rPr lang="ru-RU" sz="1600" b="1" dirty="0"/>
              <a:t>ОИВ определяет </a:t>
            </a:r>
            <a:r>
              <a:rPr lang="ru-RU" sz="1600" b="1" dirty="0">
                <a:solidFill>
                  <a:srgbClr val="FF0000"/>
                </a:solidFill>
              </a:rPr>
              <a:t>минимальное количество баллов </a:t>
            </a:r>
            <a:r>
              <a:rPr lang="ru-RU" sz="1600" b="1" dirty="0"/>
              <a:t>за выполнение всей работы, необходимое для получения «зачета» для данной категории участников итогового собеседования</a:t>
            </a:r>
            <a:r>
              <a:rPr lang="ru-RU" sz="1600" dirty="0"/>
              <a:t>, отличное от минимального количества баллов за выполнение заданий итогового собеседования для остальных категорий участников итогового собеседования.</a:t>
            </a:r>
          </a:p>
          <a:p>
            <a:pPr algn="just"/>
            <a:r>
              <a:rPr lang="ru-RU" sz="1600" b="1" dirty="0"/>
              <a:t>Основанием для изменения минимального количества баллов за выполнение всей работы для данной категории участников итогового собеседования являются соответствующие </a:t>
            </a:r>
            <a:r>
              <a:rPr lang="ru-RU" sz="1600" b="1" dirty="0">
                <a:solidFill>
                  <a:srgbClr val="FF0000"/>
                </a:solidFill>
              </a:rPr>
              <a:t>рекомендации ПМПК</a:t>
            </a:r>
            <a:r>
              <a:rPr lang="ru-RU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127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5536" y="402079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 в КИМ ОГЭ 2020 года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7340" y="1203598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/>
              <a:t>Все проекты экзаменационных моделей ОГЭ 2020 г. по учебным </a:t>
            </a:r>
            <a:r>
              <a:rPr lang="ru-RU" dirty="0" smtClean="0"/>
              <a:t>предметам </a:t>
            </a:r>
            <a:r>
              <a:rPr lang="ru-RU" b="1" dirty="0" smtClean="0"/>
              <a:t>подготовлены </a:t>
            </a:r>
            <a:r>
              <a:rPr lang="ru-RU" b="1" dirty="0"/>
              <a:t>на основе ФГОС ООО</a:t>
            </a:r>
            <a:r>
              <a:rPr lang="ru-RU" dirty="0"/>
              <a:t>. </a:t>
            </a:r>
            <a:endParaRPr lang="ru-RU" dirty="0" smtClean="0"/>
          </a:p>
          <a:p>
            <a:pPr marL="285750" indent="-285750" algn="just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В </a:t>
            </a:r>
            <a:r>
              <a:rPr lang="ru-RU" dirty="0"/>
              <a:t>сравнении с экзаменационными моделями 2019 г. в проектах КИМ ОГЭ 2020 </a:t>
            </a:r>
            <a:r>
              <a:rPr lang="ru-RU" dirty="0" smtClean="0"/>
              <a:t>г. </a:t>
            </a:r>
            <a:r>
              <a:rPr lang="ru-RU" b="1" dirty="0" smtClean="0"/>
              <a:t>усилены </a:t>
            </a:r>
            <a:r>
              <a:rPr lang="ru-RU" b="1" dirty="0" err="1"/>
              <a:t>деятельностная</a:t>
            </a:r>
            <a:r>
              <a:rPr lang="ru-RU" b="1" dirty="0"/>
              <a:t> составляющая, практический характер заданий</a:t>
            </a:r>
            <a:r>
              <a:rPr lang="ru-RU" dirty="0"/>
              <a:t>. </a:t>
            </a:r>
            <a:endParaRPr lang="ru-RU" dirty="0" smtClean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Реализованы некоторые </a:t>
            </a:r>
            <a:r>
              <a:rPr lang="ru-RU" dirty="0"/>
              <a:t>принятые в </a:t>
            </a:r>
            <a:r>
              <a:rPr lang="ru-RU" dirty="0" smtClean="0"/>
              <a:t>международных сопоставительных </a:t>
            </a:r>
            <a:r>
              <a:rPr lang="ru-RU" dirty="0"/>
              <a:t>исследованиях подходы </a:t>
            </a:r>
            <a:r>
              <a:rPr lang="ru-RU" dirty="0" smtClean="0"/>
              <a:t>к конструированию </a:t>
            </a:r>
            <a:r>
              <a:rPr lang="ru-RU" dirty="0"/>
              <a:t>заданий по математике и предметам естественнонаучного цикла.</a:t>
            </a:r>
          </a:p>
          <a:p>
            <a:pPr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755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147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Изменения в КИМ </a:t>
            </a: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ОГЭ 2020 </a:t>
            </a: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года</a:t>
            </a:r>
          </a:p>
          <a:p>
            <a:pPr lvl="0" algn="ctr">
              <a:defRPr/>
            </a:pPr>
            <a:endParaRPr lang="ru-RU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555182"/>
              </p:ext>
            </p:extLst>
          </p:nvPr>
        </p:nvGraphicFramePr>
        <p:xfrm>
          <a:off x="899592" y="699542"/>
          <a:ext cx="7704856" cy="381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Русский язык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    В 2020 г. изменено количество заданий в экзаменационной работе с 15 до 9, изменён первичный балл за выполнение работы с 39 до 33. Сохранены задание 1 (изложение) и альтернативные задания (9.1; 9.2; 9.3), система оценивания ответов на них. При этом изменилась жанровая специфика текста для изложения (могут быть предложены тексты различных жанров (путевые заметки, записки, очерк, рецензия, дневник и т.д.)).</a:t>
                      </a:r>
                    </a:p>
                    <a:p>
                      <a:pPr algn="just"/>
                      <a:r>
                        <a:rPr lang="ru-RU" sz="1400" dirty="0" smtClean="0"/>
                        <a:t>    Экзаменационная работа предполагает выполнение экзаменуемым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различных видов анализа языкового материала. Для этого в части 2 работы дано 7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заданий: 4 задания (задания 2–5) проверяют умение выполнять орфографический,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пунктуационный, грамматический анализ; 3 задания (задания 6–8) нацелены на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анализ текста, а именно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проверяют глубину и точность понимания содержания текста; понимание отношений синонимии и антонимии, важных для содержательного анализа текста; опознавание изученных средств выразительности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речи. </a:t>
                      </a:r>
                      <a:endParaRPr lang="ru-RU" sz="1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58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     В КИМ включён новый блок практико-ориентированных заданий 1-5.</a:t>
                      </a:r>
                      <a:endParaRPr lang="ru-RU" sz="14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just"/>
                      <a:endParaRPr lang="ru-RU" sz="1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913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147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Изменения в КИМ </a:t>
            </a: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ОГЭ 2020 </a:t>
            </a: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года</a:t>
            </a:r>
          </a:p>
          <a:p>
            <a:pPr lvl="0" algn="ctr">
              <a:defRPr/>
            </a:pPr>
            <a:endParaRPr lang="ru-RU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203421"/>
              </p:ext>
            </p:extLst>
          </p:nvPr>
        </p:nvGraphicFramePr>
        <p:xfrm>
          <a:off x="827584" y="771550"/>
          <a:ext cx="8208912" cy="376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8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40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Общество-знание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    </a:t>
                      </a:r>
                      <a:r>
                        <a:rPr lang="ru-RU" sz="1300" u="sng" dirty="0" smtClean="0"/>
                        <a:t>Изменена структура экзаменационной работы</a:t>
                      </a:r>
                      <a:r>
                        <a:rPr lang="ru-RU" sz="1300" dirty="0" smtClean="0"/>
                        <a:t>. Общее количество заданий КИМ сокращено с 31 до 24, максимальный первичный балл уменьшен с 39 до 35. </a:t>
                      </a:r>
                    </a:p>
                    <a:p>
                      <a:pPr algn="just"/>
                      <a:r>
                        <a:rPr lang="ru-RU" sz="1300" dirty="0" smtClean="0"/>
                        <a:t>     Добавлены задания с кратким ответом двух типов: задание на выбор и запись нескольких ответов и задание на выявление структурных элементов понятия с помощью таблицы. Задание на различение фактов и мнений в социальной информации исключено из работы.</a:t>
                      </a:r>
                    </a:p>
                    <a:p>
                      <a:pPr algn="just"/>
                      <a:r>
                        <a:rPr lang="ru-RU" sz="1300" dirty="0" smtClean="0"/>
                        <a:t>     Добавлены 3 задания с развёрнутым ответом. Сокращено с 6 до 4 задание мини-теста по тексту. В результате </a:t>
                      </a:r>
                      <a:r>
                        <a:rPr lang="ru-RU" sz="1300" u="sng" dirty="0" smtClean="0"/>
                        <a:t>усилена аналитическая составляющая КИМ</a:t>
                      </a:r>
                      <a:r>
                        <a:rPr lang="ru-RU" sz="1300" dirty="0" smtClean="0"/>
                        <a:t>: большинство заданий требует анализа практических ситуаций, умений рассуждать, объяснять, аргументировать, выражать своё мнение с опорой на факты социальной жизни, личный социальный опыт и обществоведческие знания.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История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u="sng" dirty="0" smtClean="0"/>
                        <a:t>Предлагается только одна модель КИМ, соответствующая линейной системе изучения истории на основе Историко-культурного стандарта и единого учебника</a:t>
                      </a:r>
                      <a:r>
                        <a:rPr lang="ru-RU" sz="1300" dirty="0" smtClean="0"/>
                        <a:t>. В новой модели КИМ сохранены некоторые задания, которые были представлены в прежней модели (нумерация по новой модели: 2–5, 7, 11, 12, 20, 21). </a:t>
                      </a:r>
                    </a:p>
                    <a:p>
                      <a:r>
                        <a:rPr lang="ru-RU" sz="1300" u="sng" dirty="0" smtClean="0"/>
                        <a:t>Введены новые задания</a:t>
                      </a:r>
                      <a:r>
                        <a:rPr lang="ru-RU" sz="1300" dirty="0" smtClean="0"/>
                        <a:t> на работу с исторической картой, увеличено число заданий на основе визуальных источников исторической информации, выделен блок заданий, проверяющих знание истории культуры, расширен спектр аналитических заданий.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070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147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Изменения в КИМ </a:t>
            </a: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ОГЭ 2020 </a:t>
            </a: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года</a:t>
            </a:r>
          </a:p>
          <a:p>
            <a:pPr lvl="0" algn="ctr">
              <a:defRPr/>
            </a:pPr>
            <a:endParaRPr lang="ru-RU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359931"/>
              </p:ext>
            </p:extLst>
          </p:nvPr>
        </p:nvGraphicFramePr>
        <p:xfrm>
          <a:off x="755576" y="771550"/>
          <a:ext cx="7920880" cy="397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68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География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В КИМ 2020 г. изменена последовательность заданий, изменена форма записи ответа в заданиях (2, 3, 14, 15, 21, 22, 24, 26). В КИМ 2020 г. включён </a:t>
                      </a:r>
                      <a:r>
                        <a:rPr lang="ru-RU" sz="1300" dirty="0" err="1" smtClean="0"/>
                        <a:t>минитест</a:t>
                      </a:r>
                      <a:r>
                        <a:rPr lang="ru-RU" sz="1300" dirty="0" smtClean="0"/>
                        <a:t> из трёх заданий (27–29), проверяющих </a:t>
                      </a:r>
                      <a:r>
                        <a:rPr lang="ru-RU" sz="1300" dirty="0" err="1" smtClean="0"/>
                        <a:t>сформированность</a:t>
                      </a:r>
                      <a:r>
                        <a:rPr lang="ru-RU" sz="1300" dirty="0" smtClean="0"/>
                        <a:t> умений работать с текстом географического содержания. Максимальный первичный балл уменьшен с 32 до 31.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58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Сокращено количество заданий с 32 до 30 и максимальный первичный балл - с 46 до 45. В части 1 работы включены новые модели заданий в линиях 1 и 20, в части 2 добавлена новая линия заданий (27), линия 30 (задания 31 и 32 в модели 2019 г.) претерпела значительную переработку.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Химия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u="sng" dirty="0" smtClean="0"/>
                        <a:t>В 2020 г. предлагается только одна модель КИМ</a:t>
                      </a:r>
                      <a:r>
                        <a:rPr lang="ru-RU" sz="1300" dirty="0" smtClean="0"/>
                        <a:t>. Увеличена доля заданий с множественным выбором ответа (6, 7, 12, 14, 15) и заданий на установление соответствия между позициями двух множеств (10, 13, 16). Добавлены 2 новых задания.</a:t>
                      </a:r>
                    </a:p>
                    <a:p>
                      <a:pPr algn="just"/>
                      <a:r>
                        <a:rPr lang="ru-RU" sz="1300" dirty="0" smtClean="0"/>
                        <a:t>В экзаменационный вариант </a:t>
                      </a:r>
                      <a:r>
                        <a:rPr lang="ru-RU" sz="1300" u="sng" dirty="0" smtClean="0"/>
                        <a:t>добавлена обязательная для выполнения практическая часть</a:t>
                      </a:r>
                      <a:r>
                        <a:rPr lang="ru-RU" sz="1300" dirty="0" smtClean="0"/>
                        <a:t>, которая включает в себя два задания: 23 и 24. В задании 23 из предложенного перечня необходимо выбрать два вещества, взаимодействие с которыми отражает химические свойства указанного в условии задания вещества, и составить с ними два уравнения реакций. Задание 24 предполагает проведение двух реакций, соответствующих составленным уравнениям реакций.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808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147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Изменения в КИМ </a:t>
            </a: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ОГЭ 2020 </a:t>
            </a: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года</a:t>
            </a:r>
          </a:p>
          <a:p>
            <a:pPr lvl="0" algn="ctr">
              <a:defRPr/>
            </a:pPr>
            <a:endParaRPr lang="ru-RU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653523"/>
              </p:ext>
            </p:extLst>
          </p:nvPr>
        </p:nvGraphicFramePr>
        <p:xfrm>
          <a:off x="971600" y="699542"/>
          <a:ext cx="7704856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646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Информатика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    В КИМ 2020 г. количество заданий сокращено до 15. </a:t>
                      </a:r>
                      <a:r>
                        <a:rPr lang="ru-RU" sz="1300" u="sng" dirty="0" smtClean="0"/>
                        <a:t>Расширен набор заданий, выполняемых на компьютере за счёт включения 3 новых заданий, проверяющих умения и навыки практической работы с компьютером.</a:t>
                      </a:r>
                      <a:r>
                        <a:rPr lang="ru-RU" sz="1300" dirty="0" smtClean="0"/>
                        <a:t> </a:t>
                      </a:r>
                    </a:p>
                    <a:p>
                      <a:pPr algn="just"/>
                      <a:r>
                        <a:rPr lang="ru-RU" sz="1300" dirty="0" smtClean="0"/>
                        <a:t>В отличие от КИМ 2019 г., в КИМ 2020 г. во всех заданиях предусмотрен либо краткий, либо развёрнутый ответ.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u="sng" dirty="0" smtClean="0"/>
                        <a:t>     В 2020 г. изменилась структура экзаменационной работы</a:t>
                      </a:r>
                      <a:r>
                        <a:rPr lang="ru-RU" sz="1300" dirty="0" smtClean="0"/>
                        <a:t>. Общее количество заданий в экзаменационной работе уменьшено с 26 до 25. Количество заданий с развёрнутым ответом увеличено с 5 до 6. Максимальный балл за выполнение всех заданий работы увеличился с 40 до 43 баллов. </a:t>
                      </a:r>
                    </a:p>
                    <a:p>
                      <a:pPr algn="just"/>
                      <a:r>
                        <a:rPr lang="ru-RU" sz="1300" u="sng" dirty="0" smtClean="0"/>
                        <a:t>     В КИМ 2020 г. используются новые модели заданий</a:t>
                      </a:r>
                      <a:r>
                        <a:rPr lang="ru-RU" sz="1300" u="sng" baseline="0" dirty="0" smtClean="0"/>
                        <a:t> </a:t>
                      </a:r>
                      <a:r>
                        <a:rPr lang="ru-RU" sz="1300" baseline="0" dirty="0" smtClean="0"/>
                        <a:t>(</a:t>
                      </a:r>
                      <a:r>
                        <a:rPr lang="ru-RU" sz="1300" dirty="0" smtClean="0"/>
                        <a:t>задания № 2, 4-10, 23.</a:t>
                      </a:r>
                      <a:r>
                        <a:rPr lang="ru-RU" sz="1300" baseline="0" dirty="0" smtClean="0"/>
                        <a:t> </a:t>
                      </a:r>
                      <a:r>
                        <a:rPr lang="ru-RU" sz="1300" dirty="0" smtClean="0"/>
                        <a:t>Расширилось содержание заданий 22. Изменились требования к выполнению экспериментальных заданий, введены новые критерии оценивания экспериментальных заданий.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Литература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     </a:t>
                      </a:r>
                      <a:r>
                        <a:rPr lang="ru-RU" sz="1300" u="sng" dirty="0" smtClean="0"/>
                        <a:t>Введена дополнительная тема сочинения </a:t>
                      </a:r>
                      <a:r>
                        <a:rPr lang="ru-RU" sz="1300" dirty="0" smtClean="0"/>
                        <a:t>в части 2. Все темы 2.1–2.5 формулируются по творчеству тех писателей, чьи произведения не были включены в часть 1, что обеспечивает более широкий охват элементов проверяемого содержания. Введены критерии оценки практической грамотности (максимально 6 баллов), что привело к увеличению максимального количества баллов за всю работу с 33 до 39 баллов.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41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347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Изменения в КИМ </a:t>
            </a:r>
            <a:r>
              <a:rPr lang="ru-RU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ОГЭ 2020 </a:t>
            </a: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года</a:t>
            </a:r>
          </a:p>
          <a:p>
            <a:pPr lvl="0" algn="ctr">
              <a:defRPr/>
            </a:pPr>
            <a:endParaRPr lang="ru-RU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318770"/>
              </p:ext>
            </p:extLst>
          </p:nvPr>
        </p:nvGraphicFramePr>
        <p:xfrm>
          <a:off x="899592" y="987574"/>
          <a:ext cx="7704856" cy="307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646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64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Иностранный язык (английский, немецкий, французский, испанский языки)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u="sng" dirty="0" smtClean="0"/>
                        <a:t>     В экзаменационной работе 2020 г. внесены изменения в разделы 2 («Задания по чтению») и 5 («Задания по говорению»). </a:t>
                      </a:r>
                    </a:p>
                    <a:p>
                      <a:pPr algn="just"/>
                      <a:r>
                        <a:rPr lang="ru-RU" sz="1400" dirty="0" smtClean="0"/>
                        <a:t>     В разделе 2 («Задания по чтению»):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изменено задание 9,</a:t>
                      </a:r>
                      <a:r>
                        <a:rPr lang="ru-RU" sz="1400" baseline="0" dirty="0" smtClean="0"/>
                        <a:t> м</a:t>
                      </a:r>
                      <a:r>
                        <a:rPr lang="ru-RU" sz="1400" dirty="0" smtClean="0"/>
                        <a:t>аксимальное количество баллов за выполнение задания – 6;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уменьшен объём текста для чтения к заданиям на определение соответствия утверждений прочитанному тексту; 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уменьшено до 7 количество заданий на определение соответствия утверждений прочитанному тексту (соответствует / не соответствует / в тексте не сказано). Максимальное количество баллов за выполнение заданий 10–16 – 7. </a:t>
                      </a:r>
                    </a:p>
                    <a:p>
                      <a:pPr algn="just"/>
                      <a:r>
                        <a:rPr lang="ru-RU" sz="1400" dirty="0" smtClean="0"/>
                        <a:t>     В разделе 5 («Задания по говорению»): 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400" dirty="0" smtClean="0"/>
                        <a:t>в задании 3 (создание связного монологического высказывания) добавлен один аспект. </a:t>
                      </a:r>
                      <a:endParaRPr lang="ru-RU" sz="13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317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1640" y="984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</a:t>
            </a:r>
          </a:p>
          <a:p>
            <a:pPr lvl="0" algn="ctr"/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по русскому языку в 9 классе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545" y="840845"/>
            <a:ext cx="85399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1600" b="1" dirty="0">
                <a:solidFill>
                  <a:srgbClr val="002060"/>
                </a:solidFill>
              </a:rPr>
              <a:t>Цель: </a:t>
            </a:r>
            <a:r>
              <a:rPr lang="ru-RU" sz="1600" b="1" dirty="0" smtClean="0"/>
              <a:t>оценка </a:t>
            </a:r>
            <a:r>
              <a:rPr lang="ru-RU" sz="1600" b="1" dirty="0"/>
              <a:t>уровня общеобразовательной подготовки по разделу «Говорение» у выпускников </a:t>
            </a:r>
            <a:r>
              <a:rPr lang="en-US" sz="1600" b="1" dirty="0"/>
              <a:t>IX </a:t>
            </a:r>
            <a:r>
              <a:rPr lang="ru-RU" sz="1600" b="1" dirty="0"/>
              <a:t>классов общеобразовательных организаций в целях допуска к ГИА</a:t>
            </a:r>
          </a:p>
          <a:p>
            <a:pPr indent="342900" algn="just">
              <a:spcAft>
                <a:spcPts val="0"/>
              </a:spcAft>
            </a:pPr>
            <a:endParaRPr lang="ru-RU" sz="1600" b="1" dirty="0" smtClean="0"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Сроки</a:t>
            </a:r>
            <a:r>
              <a:rPr lang="ru-RU" sz="1600" b="1" dirty="0">
                <a:ea typeface="Times New Roman" panose="02020603050405020304" pitchFamily="18" charset="0"/>
              </a:rPr>
              <a:t>: </a:t>
            </a:r>
            <a:r>
              <a:rPr lang="ru-RU" sz="1600" dirty="0" smtClean="0">
                <a:ea typeface="Times New Roman" panose="02020603050405020304" pitchFamily="18" charset="0"/>
              </a:rPr>
              <a:t>февраль, март, май 2020 года</a:t>
            </a:r>
          </a:p>
          <a:p>
            <a:pPr indent="342900" algn="just">
              <a:spcAft>
                <a:spcPts val="0"/>
              </a:spcAft>
            </a:pPr>
            <a:endParaRPr lang="ru-RU" sz="800" dirty="0">
              <a:solidFill>
                <a:srgbClr val="A8246E"/>
              </a:solidFill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Место </a:t>
            </a:r>
            <a:r>
              <a:rPr lang="ru-RU" sz="1600" b="1" dirty="0">
                <a:ea typeface="Times New Roman" panose="02020603050405020304" pitchFamily="18" charset="0"/>
              </a:rPr>
              <a:t>проведения: </a:t>
            </a:r>
            <a:r>
              <a:rPr lang="ru-RU" sz="1600" dirty="0" smtClean="0">
                <a:ea typeface="Times New Roman" panose="02020603050405020304" pitchFamily="18" charset="0"/>
              </a:rPr>
              <a:t>общеобразовательные организации (места проведения ИС)</a:t>
            </a:r>
            <a:endParaRPr lang="ru-RU" sz="1600" dirty="0"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endParaRPr lang="ru-RU" sz="1600" b="1" dirty="0" smtClean="0"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Участники</a:t>
            </a:r>
            <a:r>
              <a:rPr lang="ru-RU" sz="1600" b="1" dirty="0">
                <a:ea typeface="Times New Roman" panose="02020603050405020304" pitchFamily="18" charset="0"/>
              </a:rPr>
              <a:t>:</a:t>
            </a:r>
            <a:r>
              <a:rPr lang="ru-RU" sz="1600" dirty="0">
                <a:ea typeface="Times New Roman" panose="02020603050405020304" pitchFamily="18" charset="0"/>
              </a:rPr>
              <a:t> все обучающиеся 9 классов, в том числе на семейном обучении (экстерны</a:t>
            </a:r>
            <a:r>
              <a:rPr lang="ru-RU" sz="1600" dirty="0" smtClean="0">
                <a:ea typeface="Times New Roman" panose="02020603050405020304" pitchFamily="18" charset="0"/>
              </a:rPr>
              <a:t>).</a:t>
            </a:r>
            <a:endParaRPr lang="ru-RU" sz="1600" dirty="0"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1600" b="1" dirty="0">
                <a:ea typeface="Times New Roman" panose="02020603050405020304" pitchFamily="18" charset="0"/>
              </a:rPr>
              <a:t>собеседования с одним обучающимся: </a:t>
            </a:r>
            <a:r>
              <a:rPr lang="ru-RU" sz="1600" dirty="0">
                <a:ea typeface="Times New Roman" panose="02020603050405020304" pitchFamily="18" charset="0"/>
              </a:rPr>
              <a:t>15 минут</a:t>
            </a:r>
          </a:p>
          <a:p>
            <a:pPr indent="342900" algn="just">
              <a:spcAft>
                <a:spcPts val="0"/>
              </a:spcAft>
            </a:pPr>
            <a:r>
              <a:rPr lang="ru-RU" sz="1600" b="1" dirty="0">
                <a:ea typeface="Times New Roman" panose="02020603050405020304" pitchFamily="18" charset="0"/>
              </a:rPr>
              <a:t>Продолжительность собеседования с одним обучающимся с ОВЗ: </a:t>
            </a:r>
            <a:r>
              <a:rPr lang="ru-RU" sz="1600" dirty="0">
                <a:ea typeface="Times New Roman" panose="02020603050405020304" pitchFamily="18" charset="0"/>
              </a:rPr>
              <a:t>15 + 30 </a:t>
            </a:r>
            <a:r>
              <a:rPr lang="ru-RU" sz="1600" dirty="0" smtClean="0">
                <a:ea typeface="Times New Roman" panose="02020603050405020304" pitchFamily="18" charset="0"/>
              </a:rPr>
              <a:t>мин.</a:t>
            </a:r>
            <a:endParaRPr lang="ru-RU" sz="800" dirty="0" smtClean="0"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Виды </a:t>
            </a:r>
            <a:r>
              <a:rPr lang="ru-RU" sz="1600" b="1" dirty="0">
                <a:ea typeface="Times New Roman" panose="02020603050405020304" pitchFamily="18" charset="0"/>
              </a:rPr>
              <a:t>работы: </a:t>
            </a:r>
            <a:r>
              <a:rPr lang="ru-RU" sz="1600" dirty="0">
                <a:ea typeface="Times New Roman" panose="02020603050405020304" pitchFamily="18" charset="0"/>
              </a:rPr>
              <a:t>чтение вслух, пересказ с включением цитаты, монолог, диалог</a:t>
            </a:r>
          </a:p>
          <a:p>
            <a:pPr indent="342900" algn="ctr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Результат</a:t>
            </a:r>
            <a:r>
              <a:rPr lang="ru-RU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rgbClr val="FF0000"/>
                </a:solidFill>
                <a:ea typeface="Times New Roman" panose="02020603050405020304" pitchFamily="18" charset="0"/>
              </a:rPr>
              <a:t> допуск обучающихся и экстернов к </a:t>
            </a:r>
            <a:r>
              <a:rPr lang="ru-RU" sz="1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ГИА-9</a:t>
            </a:r>
            <a:r>
              <a:rPr lang="ru-RU" sz="1600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в 2019/2020 </a:t>
            </a:r>
            <a:r>
              <a:rPr lang="ru-RU" sz="1600" dirty="0">
                <a:solidFill>
                  <a:srgbClr val="FF0000"/>
                </a:solidFill>
                <a:ea typeface="Times New Roman" panose="02020603050405020304" pitchFamily="18" charset="0"/>
              </a:rPr>
              <a:t>учебном году </a:t>
            </a:r>
          </a:p>
          <a:p>
            <a:pPr indent="342900" algn="ctr"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ea typeface="Times New Roman" panose="02020603050405020304" pitchFamily="18" charset="0"/>
              </a:rPr>
              <a:t>(необходимый минимум 10 баллов из 19</a:t>
            </a:r>
            <a:r>
              <a:rPr lang="ru-RU" sz="1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)</a:t>
            </a:r>
            <a:endParaRPr lang="ru-RU" sz="1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409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555526"/>
            <a:ext cx="691276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об участии в итоговом собеседовании</a:t>
            </a:r>
          </a:p>
          <a:p>
            <a:pPr algn="just"/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Обучающиеся</a:t>
            </a:r>
            <a:r>
              <a:rPr lang="ru-RU" sz="1600" dirty="0" smtClean="0"/>
              <a:t> подают </a:t>
            </a:r>
            <a:r>
              <a:rPr lang="ru-RU" sz="1600" dirty="0"/>
              <a:t>заявление и согласие на обработку персональных данных </a:t>
            </a:r>
            <a:r>
              <a:rPr lang="ru-RU" sz="1600" dirty="0" smtClean="0"/>
              <a:t>в </a:t>
            </a:r>
            <a:r>
              <a:rPr lang="ru-RU" sz="1600" dirty="0"/>
              <a:t>образовательные организации, в которых обучающиеся осваивают образовательные программы основного общего образования</a:t>
            </a:r>
            <a:r>
              <a:rPr lang="ru-RU" sz="1600" dirty="0" smtClean="0"/>
              <a:t>,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а экстерны </a:t>
            </a:r>
            <a:r>
              <a:rPr lang="ru-RU" sz="1600" dirty="0" smtClean="0"/>
              <a:t>– в организации, осуществляющие образовательную деятельность по имеющим государственную аккредитацию образовательным программам основного общего образования, по выбору экстернов </a:t>
            </a:r>
            <a:r>
              <a:rPr lang="ru-RU" sz="1600" b="1" dirty="0" smtClean="0">
                <a:solidFill>
                  <a:srgbClr val="FF0000"/>
                </a:solidFill>
              </a:rPr>
              <a:t>не позднее чем за две недели до начала проведения итогового собеседования.</a:t>
            </a:r>
          </a:p>
          <a:p>
            <a:pPr indent="-5715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</a:endParaRPr>
          </a:p>
          <a:p>
            <a:pPr indent="-5715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001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3537</TotalTime>
  <Words>1574</Words>
  <Application>Microsoft Office PowerPoint</Application>
  <PresentationFormat>Экран (16:9)</PresentationFormat>
  <Paragraphs>96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Microsoft Himalaya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477</cp:revision>
  <cp:lastPrinted>2019-10-30T14:00:32Z</cp:lastPrinted>
  <dcterms:created xsi:type="dcterms:W3CDTF">2015-10-13T08:15:21Z</dcterms:created>
  <dcterms:modified xsi:type="dcterms:W3CDTF">2019-11-07T09:51:58Z</dcterms:modified>
</cp:coreProperties>
</file>